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"/>
  </p:notesMasterIdLst>
  <p:sldIdLst>
    <p:sldId id="260" r:id="rId2"/>
    <p:sldId id="261" r:id="rId3"/>
    <p:sldId id="259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0" d="100"/>
          <a:sy n="60" d="100"/>
        </p:scale>
        <p:origin x="8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00BCE6-9572-47C6-A69B-6542EAD92C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1C8051-310E-4CA9-B55A-4C83BF0ED6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9F46197-3F3A-4F2F-9125-DB9E4398EC21}" type="datetimeFigureOut">
              <a:rPr lang="en-GB"/>
              <a:pPr>
                <a:defRPr/>
              </a:pPr>
              <a:t>06/10/2026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3D5A5F8-C7A4-468D-8CB5-AD493796A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9AEC19B-2C7A-4626-BCEA-99A0E2147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B7365-1D92-480C-A952-DBFA7A3FB9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9421B-1E24-4103-B4E3-CE28F6714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E202C4-D709-4185-B47E-2D8DA00A683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415E5F2-43AE-0A1A-E1D8-F32F8AF473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A9A9EDA-9B91-9063-C226-BB17A21114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10A2E3F-E85A-8002-3CCE-1CC90F7F4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A9E203FB-D80A-4A1E-A1F9-DAE68BCF3F14}" type="slidenum">
              <a:rPr lang="en-GB" altLang="en-US" sz="1200"/>
              <a:pPr/>
              <a:t>4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82407328-38F4-C46F-421C-85F1D3C108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CA5ACE54-B026-421D-0C0D-21999DFFBB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148AAA41-5066-B2A0-964C-B1BBC3E81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CB38677D-B720-444E-A05F-37666FF01EE7}" type="slidenum">
              <a:rPr lang="en-GB" altLang="en-US" sz="1200"/>
              <a:pPr/>
              <a:t>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6C8DC42F-AAD0-3690-A990-6DB7011E6D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FE74CA0B-8460-FDB5-EDBA-E876C121AF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2AAFF9C-656B-B1D6-BEEA-37DEAF806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4773BE9D-6101-4800-9E57-9598510E7848}" type="slidenum">
              <a:rPr lang="en-GB" altLang="en-US" sz="1200"/>
              <a:pPr/>
              <a:t>6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A2500BE-D920-D4D8-A034-BE64B33EA5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A7EB16C-30CB-0FA8-4FA9-932651F880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82206360-F91F-6E51-F2C4-C60F8DD1C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3AF90FD5-60CE-434E-88AE-5D4107966717}" type="slidenum">
              <a:rPr lang="en-GB" altLang="en-US" sz="1200"/>
              <a:pPr/>
              <a:t>7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1838371-D733-F5A6-076B-B6B9BE8E0DE1}"/>
              </a:ext>
            </a:extLst>
          </p:cNvPr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5024439-A36E-D17B-12D3-B11DB5E37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GB"/>
            </a:p>
          </p:txBody>
        </p:sp>
        <p:sp>
          <p:nvSpPr>
            <p:cNvPr id="4" name="Arc 4">
              <a:extLst>
                <a:ext uri="{FF2B5EF4-FFF2-40B4-BE49-F238E27FC236}">
                  <a16:creationId xmlns:a16="http://schemas.microsoft.com/office/drawing/2014/main" id="{E58C31C0-D923-D9C3-98CE-A78F203F6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6 w 21600"/>
                <a:gd name="T1" fmla="*/ 0 h 21231"/>
                <a:gd name="T2" fmla="*/ 32 w 21600"/>
                <a:gd name="T3" fmla="*/ 13 h 21231"/>
                <a:gd name="T4" fmla="*/ 0 w 21600"/>
                <a:gd name="T5" fmla="*/ 13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B95E0C-A135-B961-5E7E-26DA9FDE277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68837F-BEE4-D8A0-F77C-32FAE554D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E244387-B66E-91FA-7917-D238C1DBC3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C5755-7A75-4640-82F2-2F84BD30E1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75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6B88FC-18D0-AF38-E173-22429909B3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4D025EA-9125-6D1A-8250-C104A75FBD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C18F42F-6182-D198-65D4-4C9BE6C6F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97C19-3E08-4218-8056-EE0B89B7E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79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937741B-31A9-A842-D7E0-33E7B7338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A83C8F-3F4D-3312-EFDB-DB0FDD46D7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A4B6F56-EE2D-E12A-41BD-C64D3F3BCD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79F0A-B47D-426B-A742-2380B54158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2984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0CAC00-1178-A539-FF1F-6773FEB2DC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EEC46E3-1BD3-D559-E860-EED98EC32B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7833DB2-7241-3E41-47BD-316F2C918C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72653-6839-4272-93C3-CA29B42CCA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15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D43492-6047-FDC4-55A1-B4B45957CB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4A9814-303C-062F-E027-AB92F7DC4D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DC8681-DD55-3C79-789C-820CC533DF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89A5B-09F4-4A45-9AFA-E61BC0BAC0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98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E8B66B3-5EA9-5AD8-8873-1FAC674D3A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62ADFAC-ABE9-7C0D-D860-69F50003AA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AA9D48-6BB9-25D9-20A6-0DAD270A13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CC9DBC-F8EB-4B32-9678-967B704A74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F977756-D1E4-EDC6-4655-C280AD02A7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E544EBE-F05A-A311-DE7B-D1E6E1E0A2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D7FA526-2C40-E323-8B6C-3F6B627758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70D738-8E18-464F-938A-CCCB89BB2A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42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73A998-F9BF-460D-1D9E-9551C7542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3E7FB0A-AEED-AAF3-3494-F700092FC0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279EFA7-370F-49DB-E586-2A115488F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FA5311-7BF4-4E3C-BFAF-AA042FD7D8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61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B32BA9-88AD-B709-C4F3-0626543E0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D923D72-8AFA-DFF9-6A67-0C2964D3F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0CF20A0-ED44-944E-3543-8282C35A61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D9184C-6AF6-4A71-A64E-16CCD50E2D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763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4FD75C-8B73-3D01-7BDA-8CEDF860F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7BEB83-E122-2F2B-5E47-EDE5DFBD0B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4746461-FC05-93F1-71FA-CA14A395A1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9CAE39-F0D0-4496-8CEF-DD52A8EC2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5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C4BADDB-DEA3-61F6-D320-8EC3724B4A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90F84-5CEC-DA0A-8F28-FC416E7803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22F941-8B44-28C3-10E4-AD408FA8EF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A10319-7661-4DD3-89A2-1646785FB5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63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813FD60-DD83-4291-98CA-87CE00348508}"/>
              </a:ext>
            </a:extLst>
          </p:cNvPr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5123" name="Freeform 3">
              <a:extLst>
                <a:ext uri="{FF2B5EF4-FFF2-40B4-BE49-F238E27FC236}">
                  <a16:creationId xmlns:a16="http://schemas.microsoft.com/office/drawing/2014/main" id="{7EDE5B56-D00B-4981-8DEE-06DB1957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GB"/>
            </a:p>
          </p:txBody>
        </p:sp>
        <p:sp>
          <p:nvSpPr>
            <p:cNvPr id="1033" name="Arc 4">
              <a:extLst>
                <a:ext uri="{FF2B5EF4-FFF2-40B4-BE49-F238E27FC236}">
                  <a16:creationId xmlns:a16="http://schemas.microsoft.com/office/drawing/2014/main" id="{6F0408D1-66AA-785A-AAD7-1ED912B2B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78 w 21600"/>
                <a:gd name="T3" fmla="*/ 34 h 21600"/>
                <a:gd name="T4" fmla="*/ 0 w 21600"/>
                <a:gd name="T5" fmla="*/ 3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Rectangle 5">
            <a:extLst>
              <a:ext uri="{FF2B5EF4-FFF2-40B4-BE49-F238E27FC236}">
                <a16:creationId xmlns:a16="http://schemas.microsoft.com/office/drawing/2014/main" id="{8650DFA2-A441-4D2A-BF18-C29F09409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0D9F36B-E5D9-44F5-9F46-39CD804629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EEAB8CE0-8970-4C7E-882C-F6183A3158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D8B872AE-CBAF-4948-8283-30EAC15FB6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91BCBD4-E6A6-479A-9FAA-BC1ACCE5CD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9">
            <a:extLst>
              <a:ext uri="{FF2B5EF4-FFF2-40B4-BE49-F238E27FC236}">
                <a16:creationId xmlns:a16="http://schemas.microsoft.com/office/drawing/2014/main" id="{384A189F-43D3-CE92-FE4E-12EE151E4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C9B0ED9-E7EC-4364-A567-DA5AFDA2A8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am doing a new thing” </a:t>
            </a:r>
            <a:b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43:19.</a:t>
            </a:r>
            <a:endParaRPr lang="en-GB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2ECD42B-915B-459A-A690-2C6BBF62D9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x-none" sz="2400" b="1" dirty="0">
                <a:solidFill>
                  <a:schemeClr val="tx2"/>
                </a:solidFill>
                <a:latin typeface="+mj-lt"/>
              </a:rPr>
              <a:t>Isa 43:18</a:t>
            </a:r>
            <a:r>
              <a:rPr lang="en-GB" sz="2400" b="1" dirty="0">
                <a:solidFill>
                  <a:schemeClr val="tx2"/>
                </a:solidFill>
                <a:latin typeface="+mj-lt"/>
              </a:rPr>
              <a:t>-21</a:t>
            </a:r>
            <a:r>
              <a:rPr lang="x-none" sz="2400" b="1" dirty="0">
                <a:solidFill>
                  <a:schemeClr val="tx2"/>
                </a:solidFill>
                <a:latin typeface="+mj-lt"/>
              </a:rPr>
              <a:t>  But the LORD says, "Do not cling to events of the past or dwell on what happened long ago. Watch for the new thing I am going to do. It is happening already—you can see it now! I will make a road through the wilderness and give you streams of water there. Even the wild animals will honor me; jackals and ostriches will praise me when I make rivers flow in the desert to give water to my chosen people. They are the people I made for myself, and they will sing my praises!" </a:t>
            </a:r>
            <a:r>
              <a:rPr lang="en-GB" sz="2400" b="1" dirty="0">
                <a:solidFill>
                  <a:schemeClr val="tx2"/>
                </a:solidFill>
                <a:latin typeface="+mj-lt"/>
              </a:rPr>
              <a:t>GNB.</a:t>
            </a:r>
          </a:p>
          <a:p>
            <a:pPr eaLnBrk="1" hangingPunct="1"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12E2879-F915-480D-9579-570303920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720850"/>
          </a:xfrm>
        </p:spPr>
        <p:txBody>
          <a:bodyPr/>
          <a:lstStyle/>
          <a:p>
            <a:pPr eaLnBrk="1" hangingPunct="1">
              <a:defRPr/>
            </a:pPr>
            <a:br>
              <a:rPr lang="en-GB" sz="3200" b="1" dirty="0">
                <a:effectLst/>
              </a:rPr>
            </a:br>
            <a:br>
              <a:rPr lang="en-GB" sz="3200" b="1" dirty="0">
                <a:effectLst/>
              </a:rPr>
            </a:br>
            <a:br>
              <a:rPr lang="en-GB" sz="3200" b="1" dirty="0">
                <a:effectLst/>
              </a:rPr>
            </a:br>
            <a:r>
              <a:rPr lang="en-GB" sz="3200" b="1" dirty="0">
                <a:effectLst/>
              </a:rPr>
              <a:t>The Prophetic Statement.</a:t>
            </a:r>
            <a:br>
              <a:rPr lang="en-GB" b="1" dirty="0">
                <a:effectLst/>
              </a:rPr>
            </a:br>
            <a:r>
              <a:rPr lang="en-GB" sz="3200" b="1" dirty="0">
                <a:effectLst/>
              </a:rPr>
              <a:t>Isa 43:19  Look, I am doing a new thing; now it springs forth, do you not perceive it?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 </a:t>
            </a:r>
            <a:br>
              <a:rPr lang="en-GB" b="1" u="sng" dirty="0">
                <a:effectLst/>
              </a:rPr>
            </a:br>
            <a:endParaRPr lang="en-GB" altLang="en-US" b="1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2424FA3-FB3B-490D-AE30-6137C6C4B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497888" cy="4114800"/>
          </a:xfrm>
        </p:spPr>
        <p:txBody>
          <a:bodyPr/>
          <a:lstStyle/>
          <a:p>
            <a:pPr eaLnBrk="1" hangingPunct="1">
              <a:defRPr/>
            </a:pPr>
            <a:endParaRPr lang="en-GB" b="1" dirty="0">
              <a:latin typeface="+mj-lt"/>
            </a:endParaRP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New indicates Different.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Sudden indicating intervention and unexpected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"now it will spring forth"</a:t>
            </a:r>
            <a:endParaRPr lang="en-GB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An Abundance of Water - indicating a Work of the Spirit.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4. Satisfied People.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"to give drink to my chosen people"</a:t>
            </a:r>
            <a:endParaRPr lang="en-GB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Praise.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:21."They will declare my Praise."</a:t>
            </a:r>
            <a:endParaRPr lang="en-GB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3E006B3-C262-4230-AE80-DEC8176DF2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b="1" dirty="0">
                <a:effectLst/>
              </a:rPr>
              <a:t>NEW MEANS DIFFERENT.</a:t>
            </a:r>
            <a:r>
              <a:rPr lang="en-GB" dirty="0">
                <a:effectLst/>
              </a:rPr>
              <a:t> </a:t>
            </a:r>
            <a:br>
              <a:rPr lang="en-GB" dirty="0">
                <a:effectLst/>
              </a:rPr>
            </a:br>
            <a:endParaRPr lang="en-GB" altLang="en-US" b="1" u="sng" dirty="0">
              <a:cs typeface="Arial" panose="020B0604020202020204" pitchFamily="34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1F665C0-D110-41F4-A666-7E197AF7A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sz="2800" b="1" dirty="0">
                <a:solidFill>
                  <a:schemeClr val="tx2"/>
                </a:solidFill>
                <a:latin typeface="+mj-lt"/>
              </a:rPr>
              <a:t>Seen in the O.T.</a:t>
            </a:r>
          </a:p>
          <a:p>
            <a:pPr>
              <a:defRPr/>
            </a:pPr>
            <a:endParaRPr lang="en-GB" sz="2800" b="1" dirty="0">
              <a:solidFill>
                <a:schemeClr val="tx2"/>
              </a:solidFill>
              <a:latin typeface="+mj-lt"/>
            </a:endParaRPr>
          </a:p>
          <a:p>
            <a:pPr>
              <a:defRPr/>
            </a:pPr>
            <a:r>
              <a:rPr lang="en-GB" sz="2800" b="1" dirty="0">
                <a:latin typeface="+mj-lt"/>
              </a:rPr>
              <a:t>Abraham. 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Gen.15:12-17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 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Moses. 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Ex.3:2.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  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Joshua.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	3:4-5. 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 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Solomon. </a:t>
            </a:r>
            <a:r>
              <a:rPr lang="en-GB" sz="2800" b="1" i="1" dirty="0">
                <a:latin typeface="+mj-lt"/>
              </a:rPr>
              <a:t> 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2Chron.7:1-3.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 </a:t>
            </a:r>
          </a:p>
          <a:p>
            <a:pPr>
              <a:defRPr/>
            </a:pPr>
            <a:r>
              <a:rPr lang="en-GB" sz="2800" b="1" dirty="0">
                <a:solidFill>
                  <a:schemeClr val="tx2"/>
                </a:solidFill>
                <a:latin typeface="+mj-lt"/>
              </a:rPr>
              <a:t> </a:t>
            </a:r>
            <a:r>
              <a:rPr lang="en-GB" sz="2800" b="1" dirty="0">
                <a:latin typeface="+mj-lt"/>
              </a:rPr>
              <a:t>Isaiah.  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6:1-4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	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Ezekiel. </a:t>
            </a:r>
            <a:r>
              <a:rPr lang="en-GB" sz="2800" b="1" i="1" dirty="0">
                <a:solidFill>
                  <a:schemeClr val="tx2"/>
                </a:solidFill>
                <a:latin typeface="+mj-lt"/>
              </a:rPr>
              <a:t>Eze.3;12-14 </a:t>
            </a:r>
          </a:p>
          <a:p>
            <a:pPr>
              <a:defRPr/>
            </a:pPr>
            <a:endParaRPr lang="en-GB" b="1" dirty="0">
              <a:latin typeface="+mj-lt"/>
            </a:endParaRPr>
          </a:p>
          <a:p>
            <a:pPr>
              <a:defRPr/>
            </a:pPr>
            <a:r>
              <a:rPr lang="en-GB" b="1" dirty="0">
                <a:latin typeface="+mj-lt"/>
              </a:rPr>
              <a:t> </a:t>
            </a:r>
            <a:endParaRPr lang="en-GB" b="1" i="1" dirty="0">
              <a:latin typeface="+mj-lt"/>
            </a:endParaRPr>
          </a:p>
          <a:p>
            <a:pPr>
              <a:defRPr/>
            </a:pPr>
            <a:r>
              <a:rPr lang="en-GB" dirty="0"/>
              <a:t> </a:t>
            </a:r>
          </a:p>
          <a:p>
            <a:pPr eaLnBrk="1" hangingPunct="1"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E36F995-BA0F-4191-8D8F-295956F7A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altLang="en-US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3F7BECB-F9C8-4708-95D2-67C542F8F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404813"/>
            <a:ext cx="8496300" cy="5903912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GB" b="1" dirty="0">
                <a:solidFill>
                  <a:srgbClr val="FFC000"/>
                </a:solidFill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GB" sz="4400" b="1" dirty="0">
                <a:solidFill>
                  <a:schemeClr val="tx2"/>
                </a:solidFill>
                <a:latin typeface="+mj-lt"/>
              </a:rPr>
              <a:t>Seen in the N.T.</a:t>
            </a:r>
          </a:p>
          <a:p>
            <a:pPr eaLnBrk="1" hangingPunct="1">
              <a:defRPr/>
            </a:pPr>
            <a:endParaRPr lang="en-GB" altLang="en-US" sz="2800" b="1" dirty="0">
              <a:solidFill>
                <a:srgbClr val="FFC000"/>
              </a:solidFill>
              <a:latin typeface="+mj-lt"/>
            </a:endParaRP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Jesus and His healing ministry.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Early Church.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Acts.2:1-4 </a:t>
            </a:r>
            <a:r>
              <a:rPr lang="en-GB" sz="28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cf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13.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GB" sz="2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Ananias and Sapp.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Acts.5:1-10.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cf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Acts.</a:t>
            </a:r>
            <a:r>
              <a:rPr lang="en-GB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5:15.</a:t>
            </a:r>
          </a:p>
          <a:p>
            <a:pPr>
              <a:defRPr/>
            </a:pPr>
            <a:r>
              <a:rPr lang="en-GB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Phil translated.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Acts.8:39,40.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Peters Vision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Acts.10:10.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Prison. </a:t>
            </a:r>
            <a:r>
              <a:rPr lang="en-GB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Acts12:7.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Earthquakes.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 16:26 </a:t>
            </a:r>
          </a:p>
          <a:p>
            <a:pPr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Handkerchiefs.</a:t>
            </a:r>
            <a:r>
              <a:rPr lang="en-GB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Acts 19:11&amp;12</a:t>
            </a:r>
            <a:r>
              <a:rPr lang="en-GB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GB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altLang="en-US" sz="2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948F220-1C96-4E02-87D2-7B9A11081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276350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ffectLst/>
              </a:rPr>
              <a:t>What Does it mean for you?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br>
              <a:rPr lang="en-GB" altLang="en-US" b="1" dirty="0"/>
            </a:br>
            <a:endParaRPr lang="en-GB" altLang="en-US" b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0B530B9-6674-48B8-B152-0B0A21416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2150" y="2133600"/>
            <a:ext cx="7772400" cy="3744913"/>
          </a:xfrm>
        </p:spPr>
        <p:txBody>
          <a:bodyPr/>
          <a:lstStyle/>
          <a:p>
            <a:pPr>
              <a:defRPr/>
            </a:pPr>
            <a:r>
              <a:rPr lang="en-GB" b="1" dirty="0">
                <a:latin typeface="+mj-lt"/>
              </a:rPr>
              <a:t>What is God doing? </a:t>
            </a:r>
          </a:p>
          <a:p>
            <a:pPr>
              <a:defRPr/>
            </a:pPr>
            <a:endParaRPr lang="en-GB" b="1" dirty="0">
              <a:latin typeface="+mj-lt"/>
            </a:endParaRPr>
          </a:p>
          <a:p>
            <a:pPr>
              <a:defRPr/>
            </a:pPr>
            <a:r>
              <a:rPr lang="en-GB" b="1" dirty="0">
                <a:latin typeface="+mj-lt"/>
              </a:rPr>
              <a:t>What is God saying? </a:t>
            </a:r>
          </a:p>
          <a:p>
            <a:pPr>
              <a:defRPr/>
            </a:pPr>
            <a:endParaRPr lang="en-GB" b="1" dirty="0">
              <a:latin typeface="+mj-lt"/>
            </a:endParaRPr>
          </a:p>
          <a:p>
            <a:pPr>
              <a:defRPr/>
            </a:pPr>
            <a:r>
              <a:rPr lang="en-GB" b="1" dirty="0">
                <a:latin typeface="+mj-lt"/>
              </a:rPr>
              <a:t>What is happening?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948F220-1C96-4E02-87D2-7B9A11081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7772400" cy="2016125"/>
          </a:xfrm>
        </p:spPr>
        <p:txBody>
          <a:bodyPr/>
          <a:lstStyle/>
          <a:p>
            <a:pPr algn="l" fontAlgn="auto">
              <a:defRPr/>
            </a:pPr>
            <a:br>
              <a:rPr lang="en-GB" sz="3200" b="1" dirty="0">
                <a:effectLst/>
              </a:rPr>
            </a:br>
            <a:r>
              <a:rPr lang="en-GB" sz="3200" b="1" dirty="0">
                <a:effectLst/>
              </a:rPr>
              <a:t>Put the past in proper perspective.  </a:t>
            </a:r>
            <a:br>
              <a:rPr lang="en-GB" sz="3200" b="1" dirty="0">
                <a:effectLst/>
              </a:rPr>
            </a:br>
            <a:br>
              <a:rPr lang="en-GB" sz="3200" b="1" dirty="0">
                <a:effectLst/>
              </a:rPr>
            </a:br>
            <a:r>
              <a:rPr lang="x-none" sz="3200" b="1" dirty="0">
                <a:effectLst/>
              </a:rPr>
              <a:t>Isa 43:18</a:t>
            </a:r>
            <a:r>
              <a:rPr lang="en-GB" sz="3200" b="1" dirty="0">
                <a:effectLst/>
              </a:rPr>
              <a:t>-21</a:t>
            </a:r>
            <a:r>
              <a:rPr lang="x-none" sz="3200" b="1" dirty="0">
                <a:effectLst/>
              </a:rPr>
              <a:t>  But the LORD says, "Do not cling to events of the past or dwell on what happened long ago. </a:t>
            </a:r>
            <a:r>
              <a:rPr lang="en-GB" sz="3200" b="1" dirty="0">
                <a:effectLst/>
              </a:rPr>
              <a:t>GNB</a:t>
            </a:r>
            <a:br>
              <a:rPr lang="en-GB" dirty="0">
                <a:effectLst/>
              </a:rPr>
            </a:br>
            <a:r>
              <a:rPr lang="en-GB" sz="3200" b="1" dirty="0">
                <a:solidFill>
                  <a:schemeClr val="tx1"/>
                </a:solidFill>
              </a:rPr>
              <a:t> </a:t>
            </a:r>
            <a:br>
              <a:rPr lang="en-GB" altLang="en-US" b="1" dirty="0"/>
            </a:br>
            <a:endParaRPr lang="en-GB" altLang="en-US" b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0B530B9-6674-48B8-B152-0B0A21416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2781300"/>
            <a:ext cx="8393113" cy="3097213"/>
          </a:xfrm>
        </p:spPr>
        <p:txBody>
          <a:bodyPr/>
          <a:lstStyle/>
          <a:p>
            <a:pPr lvl="1" fontAlgn="auto"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Hurts. </a:t>
            </a:r>
          </a:p>
          <a:p>
            <a:pPr lvl="1" fontAlgn="auto"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Traditions.</a:t>
            </a:r>
          </a:p>
          <a:p>
            <a:pPr lvl="1" fontAlgn="auto"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Programmes.</a:t>
            </a:r>
          </a:p>
          <a:p>
            <a:pPr lvl="1" fontAlgn="auto"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Experiences.  </a:t>
            </a:r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Ezra 3:12,13. Hagg.2</a:t>
            </a:r>
          </a:p>
          <a:p>
            <a:pPr marL="0" indent="0" fontAlgn="auto">
              <a:buFont typeface="Wingdings" panose="05000000000000000000" pitchFamily="2" charset="2"/>
              <a:buNone/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</a:t>
            </a:r>
          </a:p>
          <a:p>
            <a:pPr marL="0" indent="0" fontAlgn="auto">
              <a:buFont typeface="Wingdings" panose="05000000000000000000" pitchFamily="2" charset="2"/>
              <a:buNone/>
              <a:defRPr/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 not allow the past to dictate the future.</a:t>
            </a:r>
          </a:p>
          <a:p>
            <a:pPr>
              <a:defRPr/>
            </a:pPr>
            <a:endParaRPr lang="en-GB" b="1" dirty="0">
              <a:latin typeface="+mj-lt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948F220-1C96-4E02-87D2-7B9A11081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1276350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for the New Thing.</a:t>
            </a:r>
            <a:endParaRPr lang="en-GB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0B530B9-6674-48B8-B152-0B0A21416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752600"/>
            <a:ext cx="8351838" cy="4413250"/>
          </a:xfrm>
        </p:spPr>
        <p:txBody>
          <a:bodyPr/>
          <a:lstStyle/>
          <a:p>
            <a:pPr>
              <a:defRPr/>
            </a:pPr>
            <a:r>
              <a:rPr lang="en-GB" sz="2800" b="1" dirty="0">
                <a:latin typeface="+mj-lt"/>
              </a:rPr>
              <a:t>Walk in the revelation you already have.</a:t>
            </a:r>
            <a:endParaRPr lang="en-GB" sz="2800" dirty="0">
              <a:latin typeface="+mj-lt"/>
            </a:endParaRPr>
          </a:p>
          <a:p>
            <a:pPr>
              <a:defRPr/>
            </a:pPr>
            <a:r>
              <a:rPr lang="en-GB" sz="2800" b="1" dirty="0">
                <a:latin typeface="+mj-lt"/>
              </a:rPr>
              <a:t>Prepare for the future by continuing to listen.</a:t>
            </a:r>
            <a:endParaRPr lang="en-GB" sz="2800" dirty="0">
              <a:latin typeface="+mj-lt"/>
            </a:endParaRPr>
          </a:p>
          <a:p>
            <a:pPr>
              <a:defRPr/>
            </a:pPr>
            <a:r>
              <a:rPr lang="en-GB" sz="2800" b="1" dirty="0">
                <a:latin typeface="+mj-lt"/>
              </a:rPr>
              <a:t>Listen for the next step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. “I will even build a roadway in the wilderness”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Look for the sudden and unexpected. </a:t>
            </a:r>
            <a:endParaRPr lang="en-GB" sz="2800" dirty="0">
              <a:latin typeface="+mj-lt"/>
            </a:endParaRPr>
          </a:p>
          <a:p>
            <a:pPr>
              <a:defRPr/>
            </a:pPr>
            <a:r>
              <a:rPr lang="en-GB" sz="2800" b="1" dirty="0">
                <a:latin typeface="+mj-lt"/>
              </a:rPr>
              <a:t>Don’t copy. </a:t>
            </a:r>
            <a:r>
              <a:rPr lang="en-GB" sz="2800" b="1" dirty="0">
                <a:solidFill>
                  <a:schemeClr val="tx2"/>
                </a:solidFill>
                <a:latin typeface="+mj-lt"/>
              </a:rPr>
              <a:t>“He that has an ear let him hear what the Spirit says to the churches.” Rev 2,3</a:t>
            </a:r>
          </a:p>
          <a:p>
            <a:pPr>
              <a:defRPr/>
            </a:pPr>
            <a:r>
              <a:rPr lang="en-GB" sz="2800" b="1" dirty="0">
                <a:latin typeface="+mj-lt"/>
              </a:rPr>
              <a:t>Pray. </a:t>
            </a:r>
            <a:endParaRPr lang="en-GB" sz="2800" dirty="0">
              <a:latin typeface="+mj-lt"/>
            </a:endParaRPr>
          </a:p>
          <a:p>
            <a:pPr>
              <a:defRPr/>
            </a:pPr>
            <a:r>
              <a:rPr lang="en-GB" sz="2800" b="1" dirty="0">
                <a:latin typeface="+mj-lt"/>
              </a:rPr>
              <a:t>Look for confirmation.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172</TotalTime>
  <Words>506</Words>
  <Application>Microsoft Office PowerPoint</Application>
  <PresentationFormat>On-screen Show (4:3)</PresentationFormat>
  <Paragraphs>58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Soaring</vt:lpstr>
      <vt:lpstr>“I am doing a new thing”  Is 43:19.</vt:lpstr>
      <vt:lpstr>   The Prophetic Statement. Isa 43:19  Look, I am doing a new thing; now it springs forth, do you not perceive it?   </vt:lpstr>
      <vt:lpstr>NEW MEANS DIFFERENT.  </vt:lpstr>
      <vt:lpstr>PowerPoint Presentation</vt:lpstr>
      <vt:lpstr>What Does it mean for you?  </vt:lpstr>
      <vt:lpstr> Put the past in proper perspective.    Isa 43:18-21  But the LORD says, "Do not cling to events of the past or dwell on what happened long ago. GNB   </vt:lpstr>
      <vt:lpstr>Preparing for the New Thing.</vt:lpstr>
    </vt:vector>
  </TitlesOfParts>
  <Company>New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Inheritance.</dc:title>
  <dc:creator>Peter Butt</dc:creator>
  <cp:lastModifiedBy>Andy Acreman</cp:lastModifiedBy>
  <cp:revision>23</cp:revision>
  <dcterms:created xsi:type="dcterms:W3CDTF">2010-10-29T10:28:23Z</dcterms:created>
  <dcterms:modified xsi:type="dcterms:W3CDTF">2026-10-06T13:53:18Z</dcterms:modified>
</cp:coreProperties>
</file>